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5" r:id="rId10"/>
    <p:sldId id="266" r:id="rId11"/>
    <p:sldId id="268" r:id="rId12"/>
    <p:sldId id="264" r:id="rId13"/>
    <p:sldId id="272" r:id="rId14"/>
    <p:sldId id="270" r:id="rId15"/>
    <p:sldId id="271" r:id="rId16"/>
    <p:sldId id="267" r:id="rId17"/>
    <p:sldId id="273"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8CC2-CF8B-AD07-1D19-8EC9E5DCC2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C7DCC-FE0D-5AAD-6B6D-9FCBDC1908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5A6737-D5BA-6D34-EBB4-9B836E2A7AF5}"/>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17DBB65F-D7D0-36EA-7C83-4D975FF5B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23D179-4232-3A33-212A-D853095F3DFF}"/>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30948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DEB6-B569-2C85-5474-609C2842CF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B8B695-97D6-5841-1392-29DCF3AC55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405E0-346A-1BFD-8DC8-4820A161D035}"/>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A16CF475-CDF8-3E1A-A958-B54A27DB4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A4BD-5C5D-E4D7-BD0A-DE2BE81FAD63}"/>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117311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09F2A-B552-E908-7872-4676BD1B93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B4E963-DFB8-5D23-71A9-928BDBEDF2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27269-FA75-E024-A30D-8AA9988B80B9}"/>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78149438-1A45-CD44-E294-35378A5D0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808CE-9BAD-4735-B5B8-02642D97FEF8}"/>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187985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504C-78E5-B961-75B9-B9B9D7D0F2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ECB35-698D-5613-4D08-2988F78205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6F526-29AA-24CF-C116-C98DB737B7C2}"/>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9EF8AFE2-5BEE-9C4C-F893-88786B010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CD1E9-5AF8-5AB7-0FF0-20FAD28D76C9}"/>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98386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147E-F5EA-E43F-904F-3116DF30B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0C8BD1-EFF2-D873-5F80-18D198618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01744B-ED28-E123-CE57-5566BB6C3BC6}"/>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B9270A3C-B5EF-2074-2EF1-872402419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A9C1B-9000-A13E-9401-6330D531D795}"/>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367943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1E96-8A53-8620-EAED-1A2CEC83C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0891A-4EEA-717A-542D-738B0F2D1B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F9B9CD-4DEB-6527-9CE6-7C30C8E096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E1CCDF-2DDD-3A76-F8D0-D75A5103439F}"/>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6" name="Footer Placeholder 5">
            <a:extLst>
              <a:ext uri="{FF2B5EF4-FFF2-40B4-BE49-F238E27FC236}">
                <a16:creationId xmlns:a16="http://schemas.microsoft.com/office/drawing/2014/main" id="{C32D2EF5-B55A-A90C-0572-C1D74D4147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9D27DF-745B-9609-2166-02E49C93DA78}"/>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325519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F2E61-20B6-24E6-C4CD-8EB53F1DAA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03F3E1-6967-0557-5C3D-5C547FD34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B5086-047A-7275-F09E-D7FAF2CBA5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A547E3-7478-9C0E-570F-413B8B1C26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28EC39-BF22-092A-CFA9-938DC6CD72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E0E44F-BAB5-298D-7B50-8AD24036880B}"/>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8" name="Footer Placeholder 7">
            <a:extLst>
              <a:ext uri="{FF2B5EF4-FFF2-40B4-BE49-F238E27FC236}">
                <a16:creationId xmlns:a16="http://schemas.microsoft.com/office/drawing/2014/main" id="{06E03DEA-AA12-F36C-ED87-E2F3BEA513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00556A-D9FA-F7DF-BEC0-27479B2BBC14}"/>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138501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04C3-3ECA-6E9D-219A-AA5609FB0C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07D8D5-212D-BE70-71BD-9705F6B2B4F7}"/>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4" name="Footer Placeholder 3">
            <a:extLst>
              <a:ext uri="{FF2B5EF4-FFF2-40B4-BE49-F238E27FC236}">
                <a16:creationId xmlns:a16="http://schemas.microsoft.com/office/drawing/2014/main" id="{41F5FB68-8AFE-D3FE-FA1F-8EE22874AA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396E79-EA2B-EDBF-89A5-E724B74FD06C}"/>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256076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E08638-722C-F176-FB05-6F693AD02452}"/>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3" name="Footer Placeholder 2">
            <a:extLst>
              <a:ext uri="{FF2B5EF4-FFF2-40B4-BE49-F238E27FC236}">
                <a16:creationId xmlns:a16="http://schemas.microsoft.com/office/drawing/2014/main" id="{060E187C-1331-A2D8-C356-3DABC605FA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555DDE-E0F0-26B4-D1E6-62846243A862}"/>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50761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2D9C-795C-9F32-DF60-C98FA04C1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2ED400-3D85-9F3C-396E-2DCC51E705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ABA19A-DE06-1645-8A58-AD8327061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1377E-A3A7-0CA3-B247-2E14F5FE0E63}"/>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6" name="Footer Placeholder 5">
            <a:extLst>
              <a:ext uri="{FF2B5EF4-FFF2-40B4-BE49-F238E27FC236}">
                <a16:creationId xmlns:a16="http://schemas.microsoft.com/office/drawing/2014/main" id="{B6985848-B9C7-2050-07B8-E9FFD6EF76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A68E25-F3CB-360C-A4BF-E157C1F08A00}"/>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194041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E6B7-5D5E-EF7F-38D7-43002DB16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F656CB-2174-360C-0DB1-69E4524C3F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76DF88-6362-7988-F5DE-4FE95FE40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EFA15-F216-1273-9B12-0376575650F0}"/>
              </a:ext>
            </a:extLst>
          </p:cNvPr>
          <p:cNvSpPr>
            <a:spLocks noGrp="1"/>
          </p:cNvSpPr>
          <p:nvPr>
            <p:ph type="dt" sz="half" idx="10"/>
          </p:nvPr>
        </p:nvSpPr>
        <p:spPr/>
        <p:txBody>
          <a:bodyPr/>
          <a:lstStyle/>
          <a:p>
            <a:fld id="{6AFDED11-FE5D-4EA2-A437-26C934B3B7C4}" type="datetimeFigureOut">
              <a:rPr lang="en-US" smtClean="0"/>
              <a:t>6/5/2023</a:t>
            </a:fld>
            <a:endParaRPr lang="en-US"/>
          </a:p>
        </p:txBody>
      </p:sp>
      <p:sp>
        <p:nvSpPr>
          <p:cNvPr id="6" name="Footer Placeholder 5">
            <a:extLst>
              <a:ext uri="{FF2B5EF4-FFF2-40B4-BE49-F238E27FC236}">
                <a16:creationId xmlns:a16="http://schemas.microsoft.com/office/drawing/2014/main" id="{E4F57F86-98AE-3E57-86F8-FC5FF46B9F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7E20D-002B-F937-2E63-6FB51CFAEC45}"/>
              </a:ext>
            </a:extLst>
          </p:cNvPr>
          <p:cNvSpPr>
            <a:spLocks noGrp="1"/>
          </p:cNvSpPr>
          <p:nvPr>
            <p:ph type="sldNum" sz="quarter" idx="12"/>
          </p:nvPr>
        </p:nvSpPr>
        <p:spPr/>
        <p:txBody>
          <a:bodyPr/>
          <a:lstStyle/>
          <a:p>
            <a:fld id="{F161122A-5D71-419E-A149-740733FC600B}" type="slidenum">
              <a:rPr lang="en-US" smtClean="0"/>
              <a:t>‹#›</a:t>
            </a:fld>
            <a:endParaRPr lang="en-US"/>
          </a:p>
        </p:txBody>
      </p:sp>
    </p:spTree>
    <p:extLst>
      <p:ext uri="{BB962C8B-B14F-4D97-AF65-F5344CB8AC3E}">
        <p14:creationId xmlns:p14="http://schemas.microsoft.com/office/powerpoint/2010/main" val="80471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6BE95-88C6-A23C-D40C-FA979B901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82CF18-637B-D471-1883-B92789C71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0F305-3838-E523-D97F-3D1E00F9AB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DED11-FE5D-4EA2-A437-26C934B3B7C4}" type="datetimeFigureOut">
              <a:rPr lang="en-US" smtClean="0"/>
              <a:t>6/5/2023</a:t>
            </a:fld>
            <a:endParaRPr lang="en-US"/>
          </a:p>
        </p:txBody>
      </p:sp>
      <p:sp>
        <p:nvSpPr>
          <p:cNvPr id="5" name="Footer Placeholder 4">
            <a:extLst>
              <a:ext uri="{FF2B5EF4-FFF2-40B4-BE49-F238E27FC236}">
                <a16:creationId xmlns:a16="http://schemas.microsoft.com/office/drawing/2014/main" id="{980C1493-D3E8-83A7-6A37-CC94C6C3C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53FC5D-0751-E081-A2CD-75EDFA168B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1122A-5D71-419E-A149-740733FC600B}" type="slidenum">
              <a:rPr lang="en-US" smtClean="0"/>
              <a:t>‹#›</a:t>
            </a:fld>
            <a:endParaRPr lang="en-US"/>
          </a:p>
        </p:txBody>
      </p:sp>
    </p:spTree>
    <p:extLst>
      <p:ext uri="{BB962C8B-B14F-4D97-AF65-F5344CB8AC3E}">
        <p14:creationId xmlns:p14="http://schemas.microsoft.com/office/powerpoint/2010/main" val="1898926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87A1-C925-74DC-519F-ADE85F39940F}"/>
              </a:ext>
            </a:extLst>
          </p:cNvPr>
          <p:cNvSpPr>
            <a:spLocks noGrp="1"/>
          </p:cNvSpPr>
          <p:nvPr>
            <p:ph type="ctrTitle"/>
          </p:nvPr>
        </p:nvSpPr>
        <p:spPr/>
        <p:txBody>
          <a:bodyPr>
            <a:noAutofit/>
          </a:bodyPr>
          <a:lstStyle/>
          <a:p>
            <a:r>
              <a:rPr lang="en-US" sz="4000" dirty="0"/>
              <a:t>Integrating Programming into Introduction to Engineering Courses Exacerbates Existing Inequities</a:t>
            </a:r>
          </a:p>
        </p:txBody>
      </p:sp>
      <p:sp>
        <p:nvSpPr>
          <p:cNvPr id="3" name="Subtitle 2">
            <a:extLst>
              <a:ext uri="{FF2B5EF4-FFF2-40B4-BE49-F238E27FC236}">
                <a16:creationId xmlns:a16="http://schemas.microsoft.com/office/drawing/2014/main" id="{36CA8B82-81B1-52A0-5EB0-9C3564611378}"/>
              </a:ext>
            </a:extLst>
          </p:cNvPr>
          <p:cNvSpPr>
            <a:spLocks noGrp="1"/>
          </p:cNvSpPr>
          <p:nvPr>
            <p:ph type="subTitle" idx="1"/>
          </p:nvPr>
        </p:nvSpPr>
        <p:spPr/>
        <p:txBody>
          <a:bodyPr/>
          <a:lstStyle/>
          <a:p>
            <a:r>
              <a:rPr lang="en-US" dirty="0"/>
              <a:t>Deborah Trytten, University of Oklahoma, USA</a:t>
            </a:r>
          </a:p>
        </p:txBody>
      </p:sp>
    </p:spTree>
    <p:extLst>
      <p:ext uri="{BB962C8B-B14F-4D97-AF65-F5344CB8AC3E}">
        <p14:creationId xmlns:p14="http://schemas.microsoft.com/office/powerpoint/2010/main" val="218040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E7CA-8107-CBE7-1902-BD0CF937C4BF}"/>
              </a:ext>
            </a:extLst>
          </p:cNvPr>
          <p:cNvSpPr>
            <a:spLocks noGrp="1"/>
          </p:cNvSpPr>
          <p:nvPr>
            <p:ph type="title"/>
          </p:nvPr>
        </p:nvSpPr>
        <p:spPr/>
        <p:txBody>
          <a:bodyPr/>
          <a:lstStyle/>
          <a:p>
            <a:r>
              <a:rPr lang="en-US" dirty="0"/>
              <a:t>Prior Programming is an Advantage</a:t>
            </a:r>
          </a:p>
        </p:txBody>
      </p:sp>
      <p:sp>
        <p:nvSpPr>
          <p:cNvPr id="3" name="Content Placeholder 2">
            <a:extLst>
              <a:ext uri="{FF2B5EF4-FFF2-40B4-BE49-F238E27FC236}">
                <a16:creationId xmlns:a16="http://schemas.microsoft.com/office/drawing/2014/main" id="{BBB88620-2DF3-2A14-7DDC-4C06565BDA42}"/>
              </a:ext>
            </a:extLst>
          </p:cNvPr>
          <p:cNvSpPr>
            <a:spLocks noGrp="1"/>
          </p:cNvSpPr>
          <p:nvPr>
            <p:ph idx="1"/>
          </p:nvPr>
        </p:nvSpPr>
        <p:spPr/>
        <p:txBody>
          <a:bodyPr>
            <a:normAutofit fontScale="92500"/>
          </a:bodyPr>
          <a:lstStyle/>
          <a:p>
            <a:pPr marL="0" indent="0">
              <a:buNone/>
            </a:pPr>
            <a:r>
              <a:rPr lang="en-US" i="1" dirty="0"/>
              <a:t>I: So how do you feel your confidence has changed now that the {term} has gotten rolling?</a:t>
            </a:r>
          </a:p>
          <a:p>
            <a:pPr marL="0" indent="0">
              <a:buNone/>
            </a:pPr>
            <a:r>
              <a:rPr lang="en-US" i="1" dirty="0"/>
              <a:t>P: In the beginning, I was very confident. But then... I saw our classmates very like actively coding for years, since they were 14 and 15, and so it was just a wakeup call, I guess you could say. </a:t>
            </a:r>
            <a:r>
              <a:rPr lang="en-US" b="1" i="1" dirty="0"/>
              <a:t>How some people were completely advanced then there were people who had never coded before.</a:t>
            </a:r>
          </a:p>
          <a:p>
            <a:pPr marL="0" indent="0">
              <a:buNone/>
            </a:pPr>
            <a:r>
              <a:rPr lang="en-US" i="1" dirty="0"/>
              <a:t>I: You think that people who've coded a lot before had a lot of advantage?.</a:t>
            </a:r>
          </a:p>
          <a:p>
            <a:pPr marL="0" indent="0">
              <a:buNone/>
            </a:pPr>
            <a:r>
              <a:rPr lang="en-US" i="1" dirty="0"/>
              <a:t>P: </a:t>
            </a:r>
            <a:r>
              <a:rPr lang="en-US" b="1" i="1" dirty="0"/>
              <a:t>Definitely</a:t>
            </a:r>
            <a:r>
              <a:rPr lang="en-US" i="1" dirty="0"/>
              <a:t> because there were things that like... some of the things that (unintelligible) other people, it was just like the back of their hand to them so.</a:t>
            </a:r>
          </a:p>
        </p:txBody>
      </p:sp>
    </p:spTree>
    <p:extLst>
      <p:ext uri="{BB962C8B-B14F-4D97-AF65-F5344CB8AC3E}">
        <p14:creationId xmlns:p14="http://schemas.microsoft.com/office/powerpoint/2010/main" val="367963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7106-8EB7-9FAC-74BC-882EBEEE1787}"/>
              </a:ext>
            </a:extLst>
          </p:cNvPr>
          <p:cNvSpPr>
            <a:spLocks noGrp="1"/>
          </p:cNvSpPr>
          <p:nvPr>
            <p:ph type="title"/>
          </p:nvPr>
        </p:nvSpPr>
        <p:spPr/>
        <p:txBody>
          <a:bodyPr/>
          <a:lstStyle/>
          <a:p>
            <a:r>
              <a:rPr lang="en-US" dirty="0"/>
              <a:t>Students With Prior Programming Recognize the Advantage</a:t>
            </a:r>
          </a:p>
        </p:txBody>
      </p:sp>
      <p:sp>
        <p:nvSpPr>
          <p:cNvPr id="3" name="Content Placeholder 2">
            <a:extLst>
              <a:ext uri="{FF2B5EF4-FFF2-40B4-BE49-F238E27FC236}">
                <a16:creationId xmlns:a16="http://schemas.microsoft.com/office/drawing/2014/main" id="{5CE43FA0-BDEC-D198-2A62-DC7A32E74167}"/>
              </a:ext>
            </a:extLst>
          </p:cNvPr>
          <p:cNvSpPr>
            <a:spLocks noGrp="1"/>
          </p:cNvSpPr>
          <p:nvPr>
            <p:ph idx="1"/>
          </p:nvPr>
        </p:nvSpPr>
        <p:spPr/>
        <p:txBody>
          <a:bodyPr/>
          <a:lstStyle/>
          <a:p>
            <a:pPr marL="0" indent="0">
              <a:buNone/>
            </a:pPr>
            <a:r>
              <a:rPr lang="en-US" i="1" dirty="0"/>
              <a:t>I: ...To what extent do you feel like your pre-college experiences prepared you well for college?</a:t>
            </a:r>
          </a:p>
          <a:p>
            <a:pPr marL="0" indent="0">
              <a:buNone/>
            </a:pPr>
            <a:r>
              <a:rPr lang="en-US" i="1" dirty="0"/>
              <a:t>P: I would say really well, </a:t>
            </a:r>
            <a:r>
              <a:rPr lang="en-US" b="1" i="1" dirty="0"/>
              <a:t>especially in comparison to other people I talked to who never programmed before</a:t>
            </a:r>
          </a:p>
        </p:txBody>
      </p:sp>
    </p:spTree>
    <p:extLst>
      <p:ext uri="{BB962C8B-B14F-4D97-AF65-F5344CB8AC3E}">
        <p14:creationId xmlns:p14="http://schemas.microsoft.com/office/powerpoint/2010/main" val="975266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8F1A-CB6B-8EE8-FE5E-D83328C391A9}"/>
              </a:ext>
            </a:extLst>
          </p:cNvPr>
          <p:cNvSpPr>
            <a:spLocks noGrp="1"/>
          </p:cNvSpPr>
          <p:nvPr>
            <p:ph type="title"/>
          </p:nvPr>
        </p:nvSpPr>
        <p:spPr/>
        <p:txBody>
          <a:bodyPr/>
          <a:lstStyle/>
          <a:p>
            <a:r>
              <a:rPr lang="en-US" dirty="0"/>
              <a:t>Privileges Accrue</a:t>
            </a:r>
          </a:p>
        </p:txBody>
      </p:sp>
      <p:sp>
        <p:nvSpPr>
          <p:cNvPr id="3" name="Content Placeholder 2">
            <a:extLst>
              <a:ext uri="{FF2B5EF4-FFF2-40B4-BE49-F238E27FC236}">
                <a16:creationId xmlns:a16="http://schemas.microsoft.com/office/drawing/2014/main" id="{A3916224-AE84-7DEA-9391-5622966F32EA}"/>
              </a:ext>
            </a:extLst>
          </p:cNvPr>
          <p:cNvSpPr>
            <a:spLocks noGrp="1"/>
          </p:cNvSpPr>
          <p:nvPr>
            <p:ph idx="1"/>
          </p:nvPr>
        </p:nvSpPr>
        <p:spPr/>
        <p:txBody>
          <a:bodyPr>
            <a:normAutofit fontScale="85000" lnSpcReduction="20000"/>
          </a:bodyPr>
          <a:lstStyle/>
          <a:p>
            <a:r>
              <a:rPr lang="en-US" dirty="0"/>
              <a:t>Student started college math in differential equations</a:t>
            </a:r>
          </a:p>
          <a:p>
            <a:endParaRPr lang="en-US" dirty="0"/>
          </a:p>
          <a:p>
            <a:pPr marL="0" indent="0">
              <a:buNone/>
            </a:pPr>
            <a:r>
              <a:rPr lang="en-US" i="1" dirty="0"/>
              <a:t>I: So in what ways do you feel like an engineering and computing professional?</a:t>
            </a:r>
          </a:p>
          <a:p>
            <a:pPr marL="0" indent="0">
              <a:buNone/>
            </a:pPr>
            <a:r>
              <a:rPr lang="en-US" i="1" dirty="0"/>
              <a:t>P: I'm good at it math and science and computer science. So I’m confident enough in my skills that I feel like that helps me feel like a professional in that field. Plus, </a:t>
            </a:r>
            <a:r>
              <a:rPr lang="en-US" b="1" i="1" dirty="0"/>
              <a:t>I have gone to a career fairs and interviewed then and got offers, and it's like assured me that I'm doing the right thing.</a:t>
            </a:r>
          </a:p>
          <a:p>
            <a:pPr marL="0" indent="0">
              <a:buNone/>
            </a:pPr>
            <a:r>
              <a:rPr lang="en-US" i="1" dirty="0"/>
              <a:t>I: So tell me about those offers.</a:t>
            </a:r>
          </a:p>
          <a:p>
            <a:pPr marL="0" indent="0">
              <a:buNone/>
            </a:pPr>
            <a:r>
              <a:rPr lang="en-US" i="1" dirty="0"/>
              <a:t>P: Well, I applied to a lot of companies. I got three final round interviews. I haven't. I mean, I haven't {heard} back from other companies because I withdrew applications because I got an offer that I accepted, but I got a final round offer from [popular technology company]. I didn't get to interview with them because I accepted from [another popular technology company] and then got an offer from an oil and gas company.</a:t>
            </a:r>
          </a:p>
        </p:txBody>
      </p:sp>
    </p:spTree>
    <p:extLst>
      <p:ext uri="{BB962C8B-B14F-4D97-AF65-F5344CB8AC3E}">
        <p14:creationId xmlns:p14="http://schemas.microsoft.com/office/powerpoint/2010/main" val="57699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AB8CC-5484-1CBE-2162-454281D74F45}"/>
              </a:ext>
            </a:extLst>
          </p:cNvPr>
          <p:cNvSpPr>
            <a:spLocks noGrp="1"/>
          </p:cNvSpPr>
          <p:nvPr>
            <p:ph type="title"/>
          </p:nvPr>
        </p:nvSpPr>
        <p:spPr/>
        <p:txBody>
          <a:bodyPr/>
          <a:lstStyle/>
          <a:p>
            <a:r>
              <a:rPr lang="en-US" dirty="0"/>
              <a:t>Poll</a:t>
            </a:r>
          </a:p>
        </p:txBody>
      </p:sp>
      <p:sp>
        <p:nvSpPr>
          <p:cNvPr id="3" name="Content Placeholder 2">
            <a:extLst>
              <a:ext uri="{FF2B5EF4-FFF2-40B4-BE49-F238E27FC236}">
                <a16:creationId xmlns:a16="http://schemas.microsoft.com/office/drawing/2014/main" id="{8DEEB675-0A18-F40E-4595-5296B054BBE9}"/>
              </a:ext>
            </a:extLst>
          </p:cNvPr>
          <p:cNvSpPr>
            <a:spLocks noGrp="1"/>
          </p:cNvSpPr>
          <p:nvPr>
            <p:ph idx="1"/>
          </p:nvPr>
        </p:nvSpPr>
        <p:spPr/>
        <p:txBody>
          <a:bodyPr/>
          <a:lstStyle/>
          <a:p>
            <a:r>
              <a:rPr lang="en-US" dirty="0"/>
              <a:t>How many audience members started college mathematics in calculus or above?</a:t>
            </a:r>
          </a:p>
          <a:p>
            <a:r>
              <a:rPr lang="en-US"/>
              <a:t>How </a:t>
            </a:r>
            <a:r>
              <a:rPr lang="en-US" dirty="0"/>
              <a:t>many people programmed a computer before college?</a:t>
            </a:r>
          </a:p>
        </p:txBody>
      </p:sp>
    </p:spTree>
    <p:extLst>
      <p:ext uri="{BB962C8B-B14F-4D97-AF65-F5344CB8AC3E}">
        <p14:creationId xmlns:p14="http://schemas.microsoft.com/office/powerpoint/2010/main" val="318311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82952-3066-898B-06AF-FC852334BF5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F71F81D-AE5D-D838-22C4-CDE39381372C}"/>
              </a:ext>
            </a:extLst>
          </p:cNvPr>
          <p:cNvSpPr>
            <a:spLocks noGrp="1"/>
          </p:cNvSpPr>
          <p:nvPr>
            <p:ph idx="1"/>
          </p:nvPr>
        </p:nvSpPr>
        <p:spPr/>
        <p:txBody>
          <a:bodyPr>
            <a:normAutofit lnSpcReduction="10000"/>
          </a:bodyPr>
          <a:lstStyle/>
          <a:p>
            <a:r>
              <a:rPr lang="en-US" dirty="0"/>
              <a:t>Students at SWU are in a competitive and uncertain situation</a:t>
            </a:r>
          </a:p>
          <a:p>
            <a:pPr lvl="1"/>
            <a:r>
              <a:rPr lang="en-US" dirty="0"/>
              <a:t>3.75+ GPA is only certain pathway to engineering major of choice</a:t>
            </a:r>
          </a:p>
          <a:p>
            <a:r>
              <a:rPr lang="en-US" dirty="0"/>
              <a:t>Advantages matter</a:t>
            </a:r>
          </a:p>
          <a:p>
            <a:pPr lvl="1"/>
            <a:r>
              <a:rPr lang="en-US" dirty="0"/>
              <a:t>Mathematics and physics</a:t>
            </a:r>
          </a:p>
          <a:p>
            <a:pPr lvl="1"/>
            <a:r>
              <a:rPr lang="en-US" dirty="0"/>
              <a:t>Prior programming experience being added to list</a:t>
            </a:r>
          </a:p>
          <a:p>
            <a:pPr lvl="2"/>
            <a:r>
              <a:rPr lang="en-US" dirty="0"/>
              <a:t>Only half of US schools teach any computer programming</a:t>
            </a:r>
          </a:p>
          <a:p>
            <a:r>
              <a:rPr lang="en-US" dirty="0"/>
              <a:t>Myth of the meritocracy in US higher education</a:t>
            </a:r>
          </a:p>
          <a:p>
            <a:pPr lvl="1"/>
            <a:r>
              <a:rPr lang="en-US" dirty="0"/>
              <a:t>Accrual of privileges creates unlevel playing field</a:t>
            </a:r>
          </a:p>
          <a:p>
            <a:pPr lvl="1"/>
            <a:r>
              <a:rPr lang="en-US" dirty="0"/>
              <a:t>Engineering unwilling to provide equitable education for those from less privileged backgrounds</a:t>
            </a:r>
          </a:p>
          <a:p>
            <a:pPr lvl="2"/>
            <a:r>
              <a:rPr lang="en-US" dirty="0"/>
              <a:t>And even if it did, it would increase time to graduation and cost</a:t>
            </a:r>
          </a:p>
        </p:txBody>
      </p:sp>
    </p:spTree>
    <p:extLst>
      <p:ext uri="{BB962C8B-B14F-4D97-AF65-F5344CB8AC3E}">
        <p14:creationId xmlns:p14="http://schemas.microsoft.com/office/powerpoint/2010/main" val="2748677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2573-DE7B-2D36-DCE5-DF066154051C}"/>
              </a:ext>
            </a:extLst>
          </p:cNvPr>
          <p:cNvSpPr>
            <a:spLocks noGrp="1"/>
          </p:cNvSpPr>
          <p:nvPr>
            <p:ph type="title"/>
          </p:nvPr>
        </p:nvSpPr>
        <p:spPr/>
        <p:txBody>
          <a:bodyPr/>
          <a:lstStyle/>
          <a:p>
            <a:r>
              <a:rPr lang="en-US" dirty="0"/>
              <a:t>Integrating Programming in Engineering</a:t>
            </a:r>
          </a:p>
        </p:txBody>
      </p:sp>
      <p:sp>
        <p:nvSpPr>
          <p:cNvPr id="3" name="Content Placeholder 2">
            <a:extLst>
              <a:ext uri="{FF2B5EF4-FFF2-40B4-BE49-F238E27FC236}">
                <a16:creationId xmlns:a16="http://schemas.microsoft.com/office/drawing/2014/main" id="{46090B43-A2C6-D880-AE51-5DC37C1E6095}"/>
              </a:ext>
            </a:extLst>
          </p:cNvPr>
          <p:cNvSpPr>
            <a:spLocks noGrp="1"/>
          </p:cNvSpPr>
          <p:nvPr>
            <p:ph idx="1"/>
          </p:nvPr>
        </p:nvSpPr>
        <p:spPr/>
        <p:txBody>
          <a:bodyPr/>
          <a:lstStyle/>
          <a:p>
            <a:r>
              <a:rPr lang="en-US" dirty="0"/>
              <a:t>Timing matters</a:t>
            </a:r>
          </a:p>
          <a:p>
            <a:pPr lvl="1"/>
            <a:r>
              <a:rPr lang="en-US" dirty="0"/>
              <a:t>Different for computing-related majors that need to develop programming early</a:t>
            </a:r>
          </a:p>
          <a:p>
            <a:pPr lvl="1"/>
            <a:r>
              <a:rPr lang="en-US" dirty="0"/>
              <a:t>Waiting until after entry requirements met is a possible solution</a:t>
            </a:r>
          </a:p>
          <a:p>
            <a:r>
              <a:rPr lang="en-US" dirty="0"/>
              <a:t>Another possibility</a:t>
            </a:r>
          </a:p>
          <a:p>
            <a:pPr lvl="1"/>
            <a:r>
              <a:rPr lang="en-US" dirty="0"/>
              <a:t>Create different sections for students with and without prior programing experience</a:t>
            </a:r>
          </a:p>
          <a:p>
            <a:pPr lvl="1"/>
            <a:r>
              <a:rPr lang="en-US" dirty="0"/>
              <a:t>Students with less experience need more support, e.g. labs and pair programming</a:t>
            </a:r>
          </a:p>
          <a:p>
            <a:r>
              <a:rPr lang="en-US" dirty="0"/>
              <a:t>Other strategies for leveling the playing field need to be developed</a:t>
            </a:r>
          </a:p>
        </p:txBody>
      </p:sp>
    </p:spTree>
    <p:extLst>
      <p:ext uri="{BB962C8B-B14F-4D97-AF65-F5344CB8AC3E}">
        <p14:creationId xmlns:p14="http://schemas.microsoft.com/office/powerpoint/2010/main" val="340018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5BCB-3A9D-8323-BFC8-A15E98649809}"/>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9446D7A9-2787-A9FA-B59C-F6CAA31769BA}"/>
              </a:ext>
            </a:extLst>
          </p:cNvPr>
          <p:cNvSpPr>
            <a:spLocks noGrp="1"/>
          </p:cNvSpPr>
          <p:nvPr>
            <p:ph idx="1"/>
          </p:nvPr>
        </p:nvSpPr>
        <p:spPr/>
        <p:txBody>
          <a:bodyPr/>
          <a:lstStyle/>
          <a:p>
            <a:r>
              <a:rPr lang="en-US" dirty="0"/>
              <a:t>Work done during Covid</a:t>
            </a:r>
          </a:p>
          <a:p>
            <a:pPr lvl="1"/>
            <a:r>
              <a:rPr lang="en-US" dirty="0"/>
              <a:t>Difficult to recruit participants in general, especially those from systemically marginalized backgrounds</a:t>
            </a:r>
          </a:p>
          <a:p>
            <a:r>
              <a:rPr lang="en-US" dirty="0"/>
              <a:t>Single coder</a:t>
            </a:r>
          </a:p>
          <a:p>
            <a:pPr lvl="1"/>
            <a:r>
              <a:rPr lang="en-US" dirty="0"/>
              <a:t>Consistent, but could exhibit bias or miss patterns</a:t>
            </a:r>
          </a:p>
          <a:p>
            <a:r>
              <a:rPr lang="en-US" dirty="0"/>
              <a:t>MWU student population too small to draw conclusions</a:t>
            </a:r>
          </a:p>
          <a:p>
            <a:r>
              <a:rPr lang="en-US" dirty="0"/>
              <a:t>MWU and NU students were in mostly computing majors</a:t>
            </a:r>
          </a:p>
        </p:txBody>
      </p:sp>
    </p:spTree>
    <p:extLst>
      <p:ext uri="{BB962C8B-B14F-4D97-AF65-F5344CB8AC3E}">
        <p14:creationId xmlns:p14="http://schemas.microsoft.com/office/powerpoint/2010/main" val="2762844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4CB9-8E0C-6772-377E-39572ED511B8}"/>
              </a:ext>
            </a:extLst>
          </p:cNvPr>
          <p:cNvSpPr>
            <a:spLocks noGrp="1"/>
          </p:cNvSpPr>
          <p:nvPr>
            <p:ph type="title"/>
          </p:nvPr>
        </p:nvSpPr>
        <p:spPr/>
        <p:txBody>
          <a:bodyPr/>
          <a:lstStyle/>
          <a:p>
            <a:r>
              <a:rPr lang="en-US" dirty="0"/>
              <a:t>Publications</a:t>
            </a:r>
          </a:p>
        </p:txBody>
      </p:sp>
      <p:sp>
        <p:nvSpPr>
          <p:cNvPr id="3" name="Content Placeholder 2">
            <a:extLst>
              <a:ext uri="{FF2B5EF4-FFF2-40B4-BE49-F238E27FC236}">
                <a16:creationId xmlns:a16="http://schemas.microsoft.com/office/drawing/2014/main" id="{6C451396-F158-2B1C-A548-AC829F034C53}"/>
              </a:ext>
            </a:extLst>
          </p:cNvPr>
          <p:cNvSpPr>
            <a:spLocks noGrp="1"/>
          </p:cNvSpPr>
          <p:nvPr>
            <p:ph idx="1"/>
          </p:nvPr>
        </p:nvSpPr>
        <p:spPr/>
        <p:txBody>
          <a:bodyPr/>
          <a:lstStyle/>
          <a:p>
            <a:r>
              <a:rPr lang="en-US" sz="1800" b="0" i="0" dirty="0">
                <a:solidFill>
                  <a:srgbClr val="000000"/>
                </a:solidFill>
                <a:effectLst/>
                <a:latin typeface="Times New Roman" panose="02020603050405020304" pitchFamily="18" charset="0"/>
                <a:ea typeface="Times New Roman" panose="02020603050405020304" pitchFamily="18" charset="0"/>
              </a:rPr>
              <a:t>Mendoza Diaz, N., </a:t>
            </a:r>
            <a:r>
              <a:rPr lang="en-US" sz="1800" b="1" i="0" dirty="0">
                <a:solidFill>
                  <a:srgbClr val="000000"/>
                </a:solidFill>
                <a:effectLst/>
                <a:latin typeface="Times New Roman" panose="02020603050405020304" pitchFamily="18" charset="0"/>
                <a:ea typeface="Times New Roman" panose="02020603050405020304" pitchFamily="18" charset="0"/>
              </a:rPr>
              <a:t>Trytten, D</a:t>
            </a:r>
            <a:r>
              <a:rPr lang="en-US" sz="1800" b="0" i="0" dirty="0">
                <a:solidFill>
                  <a:srgbClr val="000000"/>
                </a:solidFill>
                <a:effectLst/>
                <a:latin typeface="Times New Roman" panose="02020603050405020304" pitchFamily="18" charset="0"/>
                <a:ea typeface="Times New Roman" panose="02020603050405020304" pitchFamily="18" charset="0"/>
              </a:rPr>
              <a:t>., Meier, R.. "Introductory Engineering Courses with Computational Thinking: The Impact of Educational Privilege and Engineering Major Entry Policy on Student Pathways.", Frontiers in Education 2022, 9 DOI: 10.1109/FIE56618.2022.9962501.</a:t>
            </a:r>
            <a:endParaRPr lang="en-US" sz="1800" b="1" i="1" dirty="0">
              <a:solidFill>
                <a:srgbClr val="000000"/>
              </a:solidFill>
              <a:effectLst/>
              <a:latin typeface="Times New Roman" panose="02020603050405020304" pitchFamily="18" charset="0"/>
              <a:ea typeface="Times New Roman" panose="02020603050405020304" pitchFamily="18" charset="0"/>
            </a:endParaRPr>
          </a:p>
          <a:p>
            <a:r>
              <a:rPr lang="en-US" sz="1800" b="0" i="0" dirty="0">
                <a:solidFill>
                  <a:srgbClr val="000000"/>
                </a:solidFill>
                <a:effectLst/>
                <a:latin typeface="Times New Roman" panose="02020603050405020304" pitchFamily="18" charset="0"/>
                <a:ea typeface="Times New Roman" panose="02020603050405020304" pitchFamily="18" charset="0"/>
              </a:rPr>
              <a:t>Mendoza Diaz, N., </a:t>
            </a:r>
            <a:r>
              <a:rPr lang="en-US" sz="1800" b="1" i="0" dirty="0">
                <a:solidFill>
                  <a:srgbClr val="000000"/>
                </a:solidFill>
                <a:effectLst/>
                <a:latin typeface="Times New Roman" panose="02020603050405020304" pitchFamily="18" charset="0"/>
                <a:ea typeface="Times New Roman" panose="02020603050405020304" pitchFamily="18" charset="0"/>
              </a:rPr>
              <a:t>Trytten, D.,</a:t>
            </a:r>
            <a:r>
              <a:rPr lang="en-US" sz="1800" b="0" i="0" dirty="0">
                <a:solidFill>
                  <a:srgbClr val="000000"/>
                </a:solidFill>
                <a:effectLst/>
                <a:latin typeface="Times New Roman" panose="02020603050405020304" pitchFamily="18" charset="0"/>
                <a:ea typeface="Times New Roman" panose="02020603050405020304" pitchFamily="18" charset="0"/>
              </a:rPr>
              <a:t> Meier, R., Moore, J. "The Impact of Prior Programming Experience on Computational Thinking in First-Year Engineering Experience.", Collaborative Network for Engineering and Computing Diversity, 2022. https://peer.asee.org/39144.</a:t>
            </a:r>
            <a:endParaRPr lang="en-US" sz="1800" b="1" i="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5990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7B4F6-7F8C-DEDA-19ED-ADD538B2EA57}"/>
              </a:ext>
            </a:extLst>
          </p:cNvPr>
          <p:cNvSpPr>
            <a:spLocks noGrp="1"/>
          </p:cNvSpPr>
          <p:nvPr>
            <p:ph type="title"/>
          </p:nvPr>
        </p:nvSpPr>
        <p:spPr/>
        <p:txBody>
          <a:bodyPr/>
          <a:lstStyle/>
          <a:p>
            <a:r>
              <a:rPr lang="en-US" dirty="0"/>
              <a:t>Thanks to our Funding Agency</a:t>
            </a:r>
          </a:p>
        </p:txBody>
      </p:sp>
      <p:sp>
        <p:nvSpPr>
          <p:cNvPr id="3" name="Content Placeholder 2">
            <a:extLst>
              <a:ext uri="{FF2B5EF4-FFF2-40B4-BE49-F238E27FC236}">
                <a16:creationId xmlns:a16="http://schemas.microsoft.com/office/drawing/2014/main" id="{65515C2E-C11F-4264-A254-ED3562FCD373}"/>
              </a:ext>
            </a:extLst>
          </p:cNvPr>
          <p:cNvSpPr>
            <a:spLocks noGrp="1"/>
          </p:cNvSpPr>
          <p:nvPr>
            <p:ph idx="1"/>
          </p:nvPr>
        </p:nvSpPr>
        <p:spPr/>
        <p:txBody>
          <a:bodyPr/>
          <a:lstStyle/>
          <a:p>
            <a:r>
              <a:rPr lang="en-US" dirty="0"/>
              <a:t>This material is based upon work supported by the National Science Foundation under Grant No. 1949880</a:t>
            </a:r>
          </a:p>
          <a:p>
            <a:r>
              <a:rPr lang="en-US" dirty="0"/>
              <a:t>The opinions expressed in this work are those of the authors, not the National Science Foundation</a:t>
            </a:r>
          </a:p>
        </p:txBody>
      </p:sp>
    </p:spTree>
    <p:extLst>
      <p:ext uri="{BB962C8B-B14F-4D97-AF65-F5344CB8AC3E}">
        <p14:creationId xmlns:p14="http://schemas.microsoft.com/office/powerpoint/2010/main" val="92396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BA2C7-5775-AAD2-CDC3-B2E203184C0A}"/>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BF3A48E-DF72-EBA2-C17B-87685EFDAED1}"/>
              </a:ext>
            </a:extLst>
          </p:cNvPr>
          <p:cNvSpPr>
            <a:spLocks noGrp="1"/>
          </p:cNvSpPr>
          <p:nvPr>
            <p:ph idx="1"/>
          </p:nvPr>
        </p:nvSpPr>
        <p:spPr/>
        <p:txBody>
          <a:bodyPr>
            <a:normAutofit fontScale="92500" lnSpcReduction="10000"/>
          </a:bodyPr>
          <a:lstStyle/>
          <a:p>
            <a:r>
              <a:rPr lang="en-US" dirty="0"/>
              <a:t>Research with</a:t>
            </a:r>
          </a:p>
          <a:p>
            <a:pPr lvl="1"/>
            <a:r>
              <a:rPr lang="en-US" dirty="0"/>
              <a:t>Noemi Mendoza Diaz of Texas A &amp; M</a:t>
            </a:r>
          </a:p>
          <a:p>
            <a:pPr lvl="1"/>
            <a:r>
              <a:rPr lang="en-US" dirty="0"/>
              <a:t>Russ Meier of Milwaukee School of engineering</a:t>
            </a:r>
          </a:p>
          <a:p>
            <a:r>
              <a:rPr lang="en-US" dirty="0"/>
              <a:t>Created Engineering Computational Thinking Diagnostic (ECTD)</a:t>
            </a:r>
          </a:p>
          <a:p>
            <a:pPr lvl="1"/>
            <a:r>
              <a:rPr lang="en-US" dirty="0"/>
              <a:t>Survey to assess computational thinking in engineering students</a:t>
            </a:r>
          </a:p>
          <a:p>
            <a:pPr lvl="1"/>
            <a:r>
              <a:rPr lang="en-US" dirty="0"/>
              <a:t>Survey now validated, close to publication</a:t>
            </a:r>
          </a:p>
          <a:p>
            <a:r>
              <a:rPr lang="en-US" dirty="0"/>
              <a:t>Positionality of Researchers</a:t>
            </a:r>
          </a:p>
          <a:p>
            <a:pPr lvl="1"/>
            <a:r>
              <a:rPr lang="en-US" dirty="0"/>
              <a:t>Noemi: </a:t>
            </a:r>
            <a:r>
              <a:rPr lang="en-US" b="0" i="0" dirty="0">
                <a:solidFill>
                  <a:srgbClr val="000000"/>
                </a:solidFill>
                <a:effectLst/>
                <a:latin typeface="Inter var"/>
              </a:rPr>
              <a:t>Immigrant Latina from privileged background with lived experiences and struggles representative of the Latinx immigrant experience in the USA</a:t>
            </a:r>
            <a:endParaRPr lang="en-US" dirty="0"/>
          </a:p>
          <a:p>
            <a:pPr lvl="1"/>
            <a:r>
              <a:rPr lang="en-US" dirty="0"/>
              <a:t>Deborah: white female from educationally privileged background</a:t>
            </a:r>
          </a:p>
          <a:p>
            <a:pPr lvl="1"/>
            <a:r>
              <a:rPr lang="en-US" dirty="0"/>
              <a:t>Russ: white male, first generation college attending, grew up on Sioux Indian reservation</a:t>
            </a:r>
          </a:p>
        </p:txBody>
      </p:sp>
    </p:spTree>
    <p:extLst>
      <p:ext uri="{BB962C8B-B14F-4D97-AF65-F5344CB8AC3E}">
        <p14:creationId xmlns:p14="http://schemas.microsoft.com/office/powerpoint/2010/main" val="279021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635C-E8BE-8C36-F6AE-DB462D6B86BA}"/>
              </a:ext>
            </a:extLst>
          </p:cNvPr>
          <p:cNvSpPr>
            <a:spLocks noGrp="1"/>
          </p:cNvSpPr>
          <p:nvPr>
            <p:ph type="title"/>
          </p:nvPr>
        </p:nvSpPr>
        <p:spPr/>
        <p:txBody>
          <a:bodyPr/>
          <a:lstStyle/>
          <a:p>
            <a:r>
              <a:rPr lang="en-US" dirty="0"/>
              <a:t>Motivation and Research Question</a:t>
            </a:r>
          </a:p>
        </p:txBody>
      </p:sp>
      <p:sp>
        <p:nvSpPr>
          <p:cNvPr id="3" name="Content Placeholder 2">
            <a:extLst>
              <a:ext uri="{FF2B5EF4-FFF2-40B4-BE49-F238E27FC236}">
                <a16:creationId xmlns:a16="http://schemas.microsoft.com/office/drawing/2014/main" id="{69FECE2A-CC3B-83C9-CD37-26C238B0E655}"/>
              </a:ext>
            </a:extLst>
          </p:cNvPr>
          <p:cNvSpPr>
            <a:spLocks noGrp="1"/>
          </p:cNvSpPr>
          <p:nvPr>
            <p:ph idx="1"/>
          </p:nvPr>
        </p:nvSpPr>
        <p:spPr/>
        <p:txBody>
          <a:bodyPr/>
          <a:lstStyle/>
          <a:p>
            <a:r>
              <a:rPr lang="en-US" dirty="0"/>
              <a:t>Previous research identified impacts of a variety of privileges on student stress and success in introductory engineering classes</a:t>
            </a:r>
          </a:p>
          <a:p>
            <a:pPr lvl="1"/>
            <a:r>
              <a:rPr lang="en-US" dirty="0"/>
              <a:t>Gender</a:t>
            </a:r>
          </a:p>
          <a:p>
            <a:pPr lvl="1"/>
            <a:r>
              <a:rPr lang="en-US" dirty="0"/>
              <a:t>Socio-economic</a:t>
            </a:r>
          </a:p>
          <a:p>
            <a:pPr lvl="1"/>
            <a:r>
              <a:rPr lang="en-US" dirty="0"/>
              <a:t>Prior programming experience</a:t>
            </a:r>
          </a:p>
          <a:p>
            <a:r>
              <a:rPr lang="en-US" dirty="0"/>
              <a:t>Attempting to build transferability of results across three institutions</a:t>
            </a:r>
          </a:p>
          <a:p>
            <a:r>
              <a:rPr lang="en-US" dirty="0"/>
              <a:t>In what ways does stress caused by computational thinking coursework impact student confidence during first-year engineering experiences?</a:t>
            </a:r>
          </a:p>
        </p:txBody>
      </p:sp>
    </p:spTree>
    <p:extLst>
      <p:ext uri="{BB962C8B-B14F-4D97-AF65-F5344CB8AC3E}">
        <p14:creationId xmlns:p14="http://schemas.microsoft.com/office/powerpoint/2010/main" val="416240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2AAC-CEBA-12A8-722D-8B56F8C026E8}"/>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4121B779-33FC-55EA-2968-AE3FDFE64612}"/>
              </a:ext>
            </a:extLst>
          </p:cNvPr>
          <p:cNvSpPr>
            <a:spLocks noGrp="1"/>
          </p:cNvSpPr>
          <p:nvPr>
            <p:ph idx="1"/>
          </p:nvPr>
        </p:nvSpPr>
        <p:spPr/>
        <p:txBody>
          <a:bodyPr>
            <a:normAutofit lnSpcReduction="10000"/>
          </a:bodyPr>
          <a:lstStyle/>
          <a:p>
            <a:r>
              <a:rPr lang="en-US" dirty="0"/>
              <a:t>Qualitative methodology</a:t>
            </a:r>
          </a:p>
          <a:p>
            <a:r>
              <a:rPr lang="en-US" dirty="0"/>
              <a:t>Transcripts coded using NVivo starting with previous codebook</a:t>
            </a:r>
          </a:p>
          <a:p>
            <a:pPr lvl="1"/>
            <a:r>
              <a:rPr lang="en-US" dirty="0"/>
              <a:t>Coded added, refined and merged using iterative and inductive process</a:t>
            </a:r>
          </a:p>
          <a:p>
            <a:pPr lvl="1"/>
            <a:r>
              <a:rPr lang="en-US" dirty="0"/>
              <a:t>Dense coding and broad searching strategies</a:t>
            </a:r>
          </a:p>
          <a:p>
            <a:r>
              <a:rPr lang="en-US" dirty="0"/>
              <a:t>Trustworthiness</a:t>
            </a:r>
          </a:p>
          <a:p>
            <a:pPr lvl="1"/>
            <a:r>
              <a:rPr lang="en-US" dirty="0"/>
              <a:t>Single coder</a:t>
            </a:r>
          </a:p>
          <a:p>
            <a:pPr lvl="1"/>
            <a:r>
              <a:rPr lang="en-US" dirty="0"/>
              <a:t>Prolonged engagement</a:t>
            </a:r>
          </a:p>
          <a:p>
            <a:pPr lvl="1"/>
            <a:r>
              <a:rPr lang="en-US" dirty="0"/>
              <a:t>Peer debriefing</a:t>
            </a:r>
          </a:p>
          <a:p>
            <a:pPr lvl="1"/>
            <a:r>
              <a:rPr lang="en-US" dirty="0"/>
              <a:t>Audit trails</a:t>
            </a:r>
          </a:p>
          <a:p>
            <a:r>
              <a:rPr lang="en-US" dirty="0"/>
              <a:t>Transferability</a:t>
            </a:r>
          </a:p>
          <a:p>
            <a:pPr lvl="1"/>
            <a:r>
              <a:rPr lang="en-US" dirty="0"/>
              <a:t>Created by providing institutional details in the paper</a:t>
            </a:r>
          </a:p>
        </p:txBody>
      </p:sp>
    </p:spTree>
    <p:extLst>
      <p:ext uri="{BB962C8B-B14F-4D97-AF65-F5344CB8AC3E}">
        <p14:creationId xmlns:p14="http://schemas.microsoft.com/office/powerpoint/2010/main" val="361636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4FD2-0D9D-7860-64D5-6B43DE7514DC}"/>
              </a:ext>
            </a:extLst>
          </p:cNvPr>
          <p:cNvSpPr>
            <a:spLocks noGrp="1"/>
          </p:cNvSpPr>
          <p:nvPr>
            <p:ph type="title"/>
          </p:nvPr>
        </p:nvSpPr>
        <p:spPr/>
        <p:txBody>
          <a:bodyPr/>
          <a:lstStyle/>
          <a:p>
            <a:r>
              <a:rPr lang="en-US" dirty="0"/>
              <a:t>Data Collection</a:t>
            </a:r>
          </a:p>
        </p:txBody>
      </p:sp>
      <p:sp>
        <p:nvSpPr>
          <p:cNvPr id="3" name="Content Placeholder 2">
            <a:extLst>
              <a:ext uri="{FF2B5EF4-FFF2-40B4-BE49-F238E27FC236}">
                <a16:creationId xmlns:a16="http://schemas.microsoft.com/office/drawing/2014/main" id="{12843877-B7C6-00B6-2952-552F07781E65}"/>
              </a:ext>
            </a:extLst>
          </p:cNvPr>
          <p:cNvSpPr>
            <a:spLocks noGrp="1"/>
          </p:cNvSpPr>
          <p:nvPr>
            <p:ph idx="1"/>
          </p:nvPr>
        </p:nvSpPr>
        <p:spPr/>
        <p:txBody>
          <a:bodyPr/>
          <a:lstStyle/>
          <a:p>
            <a:r>
              <a:rPr lang="en-US" dirty="0"/>
              <a:t>Multi-institutional IRB approval</a:t>
            </a:r>
          </a:p>
          <a:p>
            <a:r>
              <a:rPr lang="en-US" dirty="0"/>
              <a:t>ECTD administered in entry level engineering classes with computational thinking at three institutions</a:t>
            </a:r>
          </a:p>
          <a:p>
            <a:r>
              <a:rPr lang="en-US" dirty="0"/>
              <a:t>Asked students about their confidence in becoming engineering or computing professionals</a:t>
            </a:r>
          </a:p>
          <a:p>
            <a:pPr lvl="1"/>
            <a:r>
              <a:rPr lang="en-US" dirty="0"/>
              <a:t>Sought participants with growing, stable and shrinking confidence</a:t>
            </a:r>
          </a:p>
          <a:p>
            <a:pPr lvl="2"/>
            <a:r>
              <a:rPr lang="en-US" dirty="0"/>
              <a:t>Most participants had stable or growing confidence</a:t>
            </a:r>
          </a:p>
          <a:p>
            <a:r>
              <a:rPr lang="en-US" dirty="0"/>
              <a:t>Four interviewers working from semi-structured protocol</a:t>
            </a:r>
          </a:p>
          <a:p>
            <a:r>
              <a:rPr lang="en-US" dirty="0"/>
              <a:t>20-minute interviews, transcribed automatically, hand edited</a:t>
            </a:r>
          </a:p>
        </p:txBody>
      </p:sp>
    </p:spTree>
    <p:extLst>
      <p:ext uri="{BB962C8B-B14F-4D97-AF65-F5344CB8AC3E}">
        <p14:creationId xmlns:p14="http://schemas.microsoft.com/office/powerpoint/2010/main" val="327538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8FD0-3030-93A7-E8D5-E12EE0976A3F}"/>
              </a:ext>
            </a:extLst>
          </p:cNvPr>
          <p:cNvSpPr>
            <a:spLocks noGrp="1"/>
          </p:cNvSpPr>
          <p:nvPr>
            <p:ph type="title"/>
          </p:nvPr>
        </p:nvSpPr>
        <p:spPr/>
        <p:txBody>
          <a:bodyPr/>
          <a:lstStyle/>
          <a:p>
            <a:r>
              <a:rPr lang="en-US" dirty="0"/>
              <a:t>Admission to majors</a:t>
            </a:r>
          </a:p>
        </p:txBody>
      </p:sp>
      <p:sp>
        <p:nvSpPr>
          <p:cNvPr id="3" name="Content Placeholder 2">
            <a:extLst>
              <a:ext uri="{FF2B5EF4-FFF2-40B4-BE49-F238E27FC236}">
                <a16:creationId xmlns:a16="http://schemas.microsoft.com/office/drawing/2014/main" id="{E484D583-54F8-95D1-DBA1-1661F57DF143}"/>
              </a:ext>
            </a:extLst>
          </p:cNvPr>
          <p:cNvSpPr>
            <a:spLocks noGrp="1"/>
          </p:cNvSpPr>
          <p:nvPr>
            <p:ph idx="1"/>
          </p:nvPr>
        </p:nvSpPr>
        <p:spPr/>
        <p:txBody>
          <a:bodyPr>
            <a:normAutofit fontScale="85000" lnSpcReduction="10000"/>
          </a:bodyPr>
          <a:lstStyle/>
          <a:p>
            <a:r>
              <a:rPr lang="en-US" dirty="0"/>
              <a:t>Northern University (NU)—small private engineering institution</a:t>
            </a:r>
          </a:p>
          <a:p>
            <a:pPr lvl="1"/>
            <a:r>
              <a:rPr lang="en-US" dirty="0"/>
              <a:t>Direct admit to major of choice</a:t>
            </a:r>
          </a:p>
          <a:p>
            <a:pPr lvl="1"/>
            <a:r>
              <a:rPr lang="en-US" dirty="0"/>
              <a:t>Four years of high school math and science recommended, including chemistry and physics</a:t>
            </a:r>
          </a:p>
          <a:p>
            <a:r>
              <a:rPr lang="en-US" dirty="0"/>
              <a:t>Midwestern University (MWU)—medium size comprehensive public institution</a:t>
            </a:r>
          </a:p>
          <a:p>
            <a:pPr lvl="1"/>
            <a:r>
              <a:rPr lang="en-US" dirty="0"/>
              <a:t>Admit to generic college</a:t>
            </a:r>
          </a:p>
          <a:p>
            <a:pPr lvl="1"/>
            <a:r>
              <a:rPr lang="en-US" dirty="0"/>
              <a:t>Change to desired major after one year of classes</a:t>
            </a:r>
          </a:p>
          <a:p>
            <a:pPr lvl="1"/>
            <a:r>
              <a:rPr lang="en-US" dirty="0"/>
              <a:t>Most majors open to all students in good standing</a:t>
            </a:r>
          </a:p>
          <a:p>
            <a:r>
              <a:rPr lang="en-US" dirty="0"/>
              <a:t>Southwestern University (SWU)—large public comprehensive institution</a:t>
            </a:r>
          </a:p>
          <a:p>
            <a:pPr lvl="1"/>
            <a:r>
              <a:rPr lang="en-US" dirty="0"/>
              <a:t>Admit to general engineering</a:t>
            </a:r>
          </a:p>
          <a:p>
            <a:pPr lvl="1"/>
            <a:r>
              <a:rPr lang="en-US" dirty="0"/>
              <a:t>Student apply to ranked major of choice</a:t>
            </a:r>
          </a:p>
          <a:p>
            <a:pPr lvl="1"/>
            <a:r>
              <a:rPr lang="en-US" dirty="0"/>
              <a:t>Automatic admission to any engineering major if 3.75 GPA</a:t>
            </a:r>
          </a:p>
          <a:p>
            <a:pPr lvl="2"/>
            <a:r>
              <a:rPr lang="en-US" dirty="0"/>
              <a:t>Otherwise academic performance, content of application and program capacity determine</a:t>
            </a:r>
          </a:p>
        </p:txBody>
      </p:sp>
    </p:spTree>
    <p:extLst>
      <p:ext uri="{BB962C8B-B14F-4D97-AF65-F5344CB8AC3E}">
        <p14:creationId xmlns:p14="http://schemas.microsoft.com/office/powerpoint/2010/main" val="1366577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4CF0-D336-7487-ABEC-5E817630DDD4}"/>
              </a:ext>
            </a:extLst>
          </p:cNvPr>
          <p:cNvSpPr>
            <a:spLocks noGrp="1"/>
          </p:cNvSpPr>
          <p:nvPr>
            <p:ph type="title"/>
          </p:nvPr>
        </p:nvSpPr>
        <p:spPr/>
        <p:txBody>
          <a:bodyPr/>
          <a:lstStyle/>
          <a:p>
            <a:r>
              <a:rPr lang="en-US" dirty="0"/>
              <a:t>SWU Students Obsessed with Grades</a:t>
            </a:r>
          </a:p>
        </p:txBody>
      </p:sp>
      <p:sp>
        <p:nvSpPr>
          <p:cNvPr id="3" name="Content Placeholder 2">
            <a:extLst>
              <a:ext uri="{FF2B5EF4-FFF2-40B4-BE49-F238E27FC236}">
                <a16:creationId xmlns:a16="http://schemas.microsoft.com/office/drawing/2014/main" id="{752DB7BB-4F58-6E2F-ABED-3DD04BB6D0D3}"/>
              </a:ext>
            </a:extLst>
          </p:cNvPr>
          <p:cNvSpPr>
            <a:spLocks noGrp="1"/>
          </p:cNvSpPr>
          <p:nvPr>
            <p:ph idx="1"/>
          </p:nvPr>
        </p:nvSpPr>
        <p:spPr/>
        <p:txBody>
          <a:bodyPr>
            <a:normAutofit fontScale="77500" lnSpcReduction="20000"/>
          </a:bodyPr>
          <a:lstStyle/>
          <a:p>
            <a:pPr marL="0" indent="0">
              <a:buNone/>
            </a:pPr>
            <a:r>
              <a:rPr lang="en-US" i="1" dirty="0"/>
              <a:t>I: ...So how do you feel confidence wise?</a:t>
            </a:r>
          </a:p>
          <a:p>
            <a:pPr marL="0" indent="0">
              <a:buNone/>
            </a:pPr>
            <a:r>
              <a:rPr lang="en-US" i="1" dirty="0"/>
              <a:t>P: Well, to be able to be guaranteed a slot in my preferred majors and minors, </a:t>
            </a:r>
            <a:r>
              <a:rPr lang="en-US" b="1" i="1" dirty="0"/>
              <a:t>I have to have at least a 3.75 {GPA}</a:t>
            </a:r>
            <a:r>
              <a:rPr lang="en-US" i="1" dirty="0"/>
              <a:t>. ...It is high, but everyone wants to be in aerospace. It’s competitive, so (long pause) I'm confident that I can get a 4.0 or whatever. But you know, there's still just a little bit, a little bit of anxiety that you mess up once {and} you’ve got to replan your whole future.</a:t>
            </a:r>
          </a:p>
          <a:p>
            <a:pPr marL="0" indent="0">
              <a:buNone/>
            </a:pPr>
            <a:r>
              <a:rPr lang="en-US" i="1" dirty="0"/>
              <a:t>I: So you might want to do that math a little more carefully because you could get a B and still have a 3.75 GPA.</a:t>
            </a:r>
          </a:p>
          <a:p>
            <a:pPr marL="0" indent="0">
              <a:buNone/>
            </a:pPr>
            <a:r>
              <a:rPr lang="en-US" i="1" dirty="0"/>
              <a:t>P: Yes, but only in certain classes. There's some classes I’m taking that are four or five credits that I cannot get a B in.</a:t>
            </a:r>
          </a:p>
          <a:p>
            <a:pPr marL="0" indent="0">
              <a:buNone/>
            </a:pPr>
            <a:r>
              <a:rPr lang="en-US" i="1" dirty="0"/>
              <a:t>I: You've done the math.</a:t>
            </a:r>
          </a:p>
          <a:p>
            <a:pPr marL="0" indent="0">
              <a:buNone/>
            </a:pPr>
            <a:r>
              <a:rPr lang="en-US" i="1" dirty="0"/>
              <a:t>P: Yes, I have done the math (laughs). So it depends. </a:t>
            </a:r>
            <a:r>
              <a:rPr lang="en-US" b="1" i="1" dirty="0"/>
              <a:t>All the hard classes I cannot get a B in. </a:t>
            </a:r>
            <a:r>
              <a:rPr lang="en-US" i="1" dirty="0"/>
              <a:t>...But I'm very confident. I think I can definitely do it if I put my mind to it. Just about working hard, I guess. If you're struggling, you just got to put a little more time into it.</a:t>
            </a:r>
          </a:p>
        </p:txBody>
      </p:sp>
    </p:spTree>
    <p:extLst>
      <p:ext uri="{BB962C8B-B14F-4D97-AF65-F5344CB8AC3E}">
        <p14:creationId xmlns:p14="http://schemas.microsoft.com/office/powerpoint/2010/main" val="20830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8064-6342-9AB3-0635-55CDC0027E11}"/>
              </a:ext>
            </a:extLst>
          </p:cNvPr>
          <p:cNvSpPr>
            <a:spLocks noGrp="1"/>
          </p:cNvSpPr>
          <p:nvPr>
            <p:ph type="title"/>
          </p:nvPr>
        </p:nvSpPr>
        <p:spPr/>
        <p:txBody>
          <a:bodyPr/>
          <a:lstStyle/>
          <a:p>
            <a:r>
              <a:rPr lang="en-US" dirty="0"/>
              <a:t>Privileged Students have Advantages</a:t>
            </a:r>
          </a:p>
        </p:txBody>
      </p:sp>
      <p:sp>
        <p:nvSpPr>
          <p:cNvPr id="3" name="Content Placeholder 2">
            <a:extLst>
              <a:ext uri="{FF2B5EF4-FFF2-40B4-BE49-F238E27FC236}">
                <a16:creationId xmlns:a16="http://schemas.microsoft.com/office/drawing/2014/main" id="{06F1A835-8191-DFB7-58A3-13D3C6EC2515}"/>
              </a:ext>
            </a:extLst>
          </p:cNvPr>
          <p:cNvSpPr>
            <a:spLocks noGrp="1"/>
          </p:cNvSpPr>
          <p:nvPr>
            <p:ph idx="1"/>
          </p:nvPr>
        </p:nvSpPr>
        <p:spPr/>
        <p:txBody>
          <a:bodyPr>
            <a:normAutofit/>
          </a:bodyPr>
          <a:lstStyle/>
          <a:p>
            <a:pPr marL="0" indent="0">
              <a:buNone/>
            </a:pPr>
            <a:r>
              <a:rPr lang="en-US" i="1" dirty="0"/>
              <a:t>I: So how about science classes? Have you taken any of those {in college}?</a:t>
            </a:r>
          </a:p>
          <a:p>
            <a:pPr marL="0" indent="0">
              <a:buNone/>
            </a:pPr>
            <a:r>
              <a:rPr lang="en-US" i="1" dirty="0"/>
              <a:t>P: I have. I took chemistry first [term] last year. I took physics {1} in the [term] of last year. I'll be taking physics 2 in the [term]. Yes. What did you ask about those?</a:t>
            </a:r>
          </a:p>
          <a:p>
            <a:pPr marL="0" indent="0">
              <a:buNone/>
            </a:pPr>
            <a:r>
              <a:rPr lang="en-US" i="1" dirty="0"/>
              <a:t>I: ...How are they impacting your confidence?</a:t>
            </a:r>
          </a:p>
          <a:p>
            <a:pPr marL="0" indent="0">
              <a:buNone/>
            </a:pPr>
            <a:r>
              <a:rPr lang="en-US" i="1" dirty="0"/>
              <a:t>P: I wouldn't say they have any tremendous impact on my confidence. {pause} </a:t>
            </a:r>
            <a:r>
              <a:rPr lang="en-US" b="1" i="1" dirty="0"/>
              <a:t>I mean, they were both relatively easy because it was part recap from high school, I took AP Physics 1 and 2 in high school. </a:t>
            </a:r>
            <a:r>
              <a:rPr lang="en-US" i="1" dirty="0"/>
              <a:t>So.</a:t>
            </a:r>
          </a:p>
        </p:txBody>
      </p:sp>
    </p:spTree>
    <p:extLst>
      <p:ext uri="{BB962C8B-B14F-4D97-AF65-F5344CB8AC3E}">
        <p14:creationId xmlns:p14="http://schemas.microsoft.com/office/powerpoint/2010/main" val="72809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7811-25C1-11DF-BC69-D21FD89688A1}"/>
              </a:ext>
            </a:extLst>
          </p:cNvPr>
          <p:cNvSpPr>
            <a:spLocks noGrp="1"/>
          </p:cNvSpPr>
          <p:nvPr>
            <p:ph type="title"/>
          </p:nvPr>
        </p:nvSpPr>
        <p:spPr/>
        <p:txBody>
          <a:bodyPr/>
          <a:lstStyle/>
          <a:p>
            <a:r>
              <a:rPr lang="en-US" dirty="0"/>
              <a:t>Prior Programming Experience is a Privilege</a:t>
            </a:r>
          </a:p>
        </p:txBody>
      </p:sp>
      <p:sp>
        <p:nvSpPr>
          <p:cNvPr id="3" name="Content Placeholder 2">
            <a:extLst>
              <a:ext uri="{FF2B5EF4-FFF2-40B4-BE49-F238E27FC236}">
                <a16:creationId xmlns:a16="http://schemas.microsoft.com/office/drawing/2014/main" id="{2D6D287A-8BF3-55D4-876E-643A31967083}"/>
              </a:ext>
            </a:extLst>
          </p:cNvPr>
          <p:cNvSpPr>
            <a:spLocks noGrp="1"/>
          </p:cNvSpPr>
          <p:nvPr>
            <p:ph idx="1"/>
          </p:nvPr>
        </p:nvSpPr>
        <p:spPr/>
        <p:txBody>
          <a:bodyPr/>
          <a:lstStyle/>
          <a:p>
            <a:pPr marL="0" indent="0">
              <a:buNone/>
            </a:pPr>
            <a:r>
              <a:rPr lang="en-US" i="1" dirty="0"/>
              <a:t>I: ...if you look at this introductory engineering course that you're in right now, how does it make you think about your future as an engineer? Your plans for engineering? It is it reinforcing those? Are you questioning it in any way?</a:t>
            </a:r>
          </a:p>
          <a:p>
            <a:pPr marL="0" indent="0">
              <a:buNone/>
            </a:pPr>
            <a:r>
              <a:rPr lang="en-US" i="1" dirty="0"/>
              <a:t>P: It’s neater because </a:t>
            </a:r>
            <a:r>
              <a:rPr lang="en-US" b="1" i="1" dirty="0"/>
              <a:t>this is an introductory [language] course, which I already know all of the content. </a:t>
            </a:r>
            <a:r>
              <a:rPr lang="en-US" i="1" dirty="0"/>
              <a:t>So it’s not really like challenging my beliefs or reinforcing any ways.</a:t>
            </a:r>
          </a:p>
        </p:txBody>
      </p:sp>
    </p:spTree>
    <p:extLst>
      <p:ext uri="{BB962C8B-B14F-4D97-AF65-F5344CB8AC3E}">
        <p14:creationId xmlns:p14="http://schemas.microsoft.com/office/powerpoint/2010/main" val="3911447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2112</TotalTime>
  <Words>1565</Words>
  <Application>Microsoft Office PowerPoint</Application>
  <PresentationFormat>Widescreen</PresentationFormat>
  <Paragraphs>118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Inter var</vt:lpstr>
      <vt:lpstr>Times New Roman</vt:lpstr>
      <vt:lpstr>Office Theme</vt:lpstr>
      <vt:lpstr>Integrating Programming into Introduction to Engineering Courses Exacerbates Existing Inequities</vt:lpstr>
      <vt:lpstr>Background</vt:lpstr>
      <vt:lpstr>Motivation and Research Question</vt:lpstr>
      <vt:lpstr>Methodology</vt:lpstr>
      <vt:lpstr>Data Collection</vt:lpstr>
      <vt:lpstr>Admission to majors</vt:lpstr>
      <vt:lpstr>SWU Students Obsessed with Grades</vt:lpstr>
      <vt:lpstr>Privileged Students have Advantages</vt:lpstr>
      <vt:lpstr>Prior Programming Experience is a Privilege</vt:lpstr>
      <vt:lpstr>Prior Programming is an Advantage</vt:lpstr>
      <vt:lpstr>Students With Prior Programming Recognize the Advantage</vt:lpstr>
      <vt:lpstr>Privileges Accrue</vt:lpstr>
      <vt:lpstr>Poll</vt:lpstr>
      <vt:lpstr>Discussion</vt:lpstr>
      <vt:lpstr>Integrating Programming in Engineering</vt:lpstr>
      <vt:lpstr>Limitations</vt:lpstr>
      <vt:lpstr>Publications</vt:lpstr>
      <vt:lpstr>Thanks to our Funding Agency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Engineering Courses with Computational Thinking: The Impact of Educational Privilege and Engineering Major Entry Policy on Student Pathways</dc:title>
  <dc:creator>Trytten, Deborah A.</dc:creator>
  <cp:lastModifiedBy>Trytten, Deborah A.</cp:lastModifiedBy>
  <cp:revision>8</cp:revision>
  <dcterms:created xsi:type="dcterms:W3CDTF">2022-09-20T20:19:08Z</dcterms:created>
  <dcterms:modified xsi:type="dcterms:W3CDTF">2023-06-06T14:22:40Z</dcterms:modified>
</cp:coreProperties>
</file>